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71" r:id="rId3"/>
    <p:sldId id="261" r:id="rId4"/>
    <p:sldId id="262" r:id="rId5"/>
    <p:sldId id="263" r:id="rId6"/>
    <p:sldId id="265" r:id="rId7"/>
    <p:sldId id="266" r:id="rId8"/>
    <p:sldId id="267" r:id="rId9"/>
    <p:sldId id="268" r:id="rId10"/>
    <p:sldId id="269" r:id="rId11"/>
    <p:sldId id="264"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14"/>
    <p:restoredTop sz="94674"/>
  </p:normalViewPr>
  <p:slideViewPr>
    <p:cSldViewPr snapToGrid="0" snapToObjects="1">
      <p:cViewPr varScale="1">
        <p:scale>
          <a:sx n="96" d="100"/>
          <a:sy n="96" d="100"/>
        </p:scale>
        <p:origin x="18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00756-E5DC-B14D-8465-B273024B23DA}" type="datetimeFigureOut">
              <a:rPr lang="en-US" smtClean="0"/>
              <a:t>8/5/23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8851-B469-D24E-B1C3-2C39EF18D92F}" type="slidenum">
              <a:rPr lang="en-US" smtClean="0"/>
              <a:t>‹#›</a:t>
            </a:fld>
            <a:endParaRPr lang="en-US"/>
          </a:p>
        </p:txBody>
      </p:sp>
    </p:spTree>
    <p:extLst>
      <p:ext uri="{BB962C8B-B14F-4D97-AF65-F5344CB8AC3E}">
        <p14:creationId xmlns:p14="http://schemas.microsoft.com/office/powerpoint/2010/main" val="1056986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61E25B-4DCF-3840-890D-0700DD800B5F}"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78232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12875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6651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58847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1E25B-4DCF-3840-890D-0700DD800B5F}" type="datetimeFigureOut">
              <a:rPr lang="en-US" smtClean="0"/>
              <a:t>8/5/23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35035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61E25B-4DCF-3840-890D-0700DD800B5F}" type="datetimeFigureOut">
              <a:rPr lang="en-US" smtClean="0"/>
              <a:t>8/5/23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85424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61E25B-4DCF-3840-890D-0700DD800B5F}" type="datetimeFigureOut">
              <a:rPr lang="en-US" smtClean="0"/>
              <a:t>8/5/23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37462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61E25B-4DCF-3840-890D-0700DD800B5F}" type="datetimeFigureOut">
              <a:rPr lang="en-US" smtClean="0"/>
              <a:t>8/5/23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73294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1E25B-4DCF-3840-890D-0700DD800B5F}" type="datetimeFigureOut">
              <a:rPr lang="en-US" smtClean="0"/>
              <a:t>8/5/23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69566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1E25B-4DCF-3840-890D-0700DD800B5F}" type="datetimeFigureOut">
              <a:rPr lang="en-US" smtClean="0"/>
              <a:t>8/5/23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0636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1E25B-4DCF-3840-890D-0700DD800B5F}" type="datetimeFigureOut">
              <a:rPr lang="en-US" smtClean="0"/>
              <a:t>8/5/23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183118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1E25B-4DCF-3840-890D-0700DD800B5F}" type="datetimeFigureOut">
              <a:rPr lang="en-US" smtClean="0"/>
              <a:t>8/5/23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0AAEF-B608-9E4A-B4C9-9F49F20FF8FA}" type="slidenum">
              <a:rPr lang="en-US" smtClean="0"/>
              <a:t>‹#›</a:t>
            </a:fld>
            <a:endParaRPr lang="en-US"/>
          </a:p>
        </p:txBody>
      </p:sp>
    </p:spTree>
    <p:extLst>
      <p:ext uri="{BB962C8B-B14F-4D97-AF65-F5344CB8AC3E}">
        <p14:creationId xmlns:p14="http://schemas.microsoft.com/office/powerpoint/2010/main" val="88040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Photometry</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116412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D4C3-E937-E043-B888-C7D724D4109C}"/>
              </a:ext>
            </a:extLst>
          </p:cNvPr>
          <p:cNvSpPr>
            <a:spLocks noGrp="1"/>
          </p:cNvSpPr>
          <p:nvPr>
            <p:ph type="title"/>
          </p:nvPr>
        </p:nvSpPr>
        <p:spPr/>
        <p:txBody>
          <a:bodyPr/>
          <a:lstStyle/>
          <a:p>
            <a:r>
              <a:rPr lang="en-US" dirty="0"/>
              <a:t>Can be partially compensated by photometric transforms.</a:t>
            </a:r>
          </a:p>
        </p:txBody>
      </p:sp>
      <p:sp>
        <p:nvSpPr>
          <p:cNvPr id="5" name="TextBox 4">
            <a:extLst>
              <a:ext uri="{FF2B5EF4-FFF2-40B4-BE49-F238E27FC236}">
                <a16:creationId xmlns:a16="http://schemas.microsoft.com/office/drawing/2014/main" id="{1D3B5BDA-F0DE-AE40-BD0A-38CF815824A7}"/>
              </a:ext>
            </a:extLst>
          </p:cNvPr>
          <p:cNvSpPr txBox="1"/>
          <p:nvPr/>
        </p:nvSpPr>
        <p:spPr>
          <a:xfrm>
            <a:off x="1336431" y="2250831"/>
            <a:ext cx="9897626" cy="523220"/>
          </a:xfrm>
          <a:prstGeom prst="rect">
            <a:avLst/>
          </a:prstGeom>
          <a:noFill/>
        </p:spPr>
        <p:txBody>
          <a:bodyPr wrap="square" rtlCol="0">
            <a:spAutoFit/>
          </a:bodyPr>
          <a:lstStyle/>
          <a:p>
            <a:pPr algn="ctr"/>
            <a:r>
              <a:rPr lang="en-US" sz="2800" dirty="0"/>
              <a:t>B = C</a:t>
            </a:r>
            <a:r>
              <a:rPr lang="en-US" sz="2800" baseline="-25000" dirty="0"/>
              <a:t>1</a:t>
            </a:r>
            <a:r>
              <a:rPr lang="en-US" sz="2800" dirty="0"/>
              <a:t>*B</a:t>
            </a:r>
            <a:r>
              <a:rPr lang="en-US" sz="2800" baseline="-25000" dirty="0"/>
              <a:t>measured</a:t>
            </a:r>
            <a:r>
              <a:rPr lang="en-US" sz="2800" dirty="0"/>
              <a:t>+C</a:t>
            </a:r>
            <a:r>
              <a:rPr lang="en-US" sz="2800" baseline="-25000" dirty="0"/>
              <a:t>2</a:t>
            </a:r>
            <a:r>
              <a:rPr lang="en-US" sz="2800" dirty="0"/>
              <a:t>*(</a:t>
            </a:r>
            <a:r>
              <a:rPr lang="en-US" sz="2800" dirty="0" err="1"/>
              <a:t>B</a:t>
            </a:r>
            <a:r>
              <a:rPr lang="en-US" sz="2800" baseline="-25000" dirty="0" err="1"/>
              <a:t>measured</a:t>
            </a:r>
            <a:r>
              <a:rPr lang="en-US" sz="2800" dirty="0" err="1"/>
              <a:t>-V</a:t>
            </a:r>
            <a:r>
              <a:rPr lang="en-US" sz="2800" baseline="-25000" dirty="0" err="1"/>
              <a:t>measured</a:t>
            </a:r>
            <a:r>
              <a:rPr lang="en-US" sz="2800" dirty="0"/>
              <a:t>)+C</a:t>
            </a:r>
            <a:r>
              <a:rPr lang="en-US" sz="2800" baseline="-25000" dirty="0"/>
              <a:t>3</a:t>
            </a:r>
            <a:r>
              <a:rPr lang="en-US" sz="2800" dirty="0"/>
              <a:t>*airmass *</a:t>
            </a:r>
            <a:r>
              <a:rPr lang="en-US" sz="2800" dirty="0" err="1"/>
              <a:t>B</a:t>
            </a:r>
            <a:r>
              <a:rPr lang="en-US" sz="2800" baseline="-25000" dirty="0" err="1"/>
              <a:t>measured</a:t>
            </a:r>
            <a:endParaRPr lang="en-US" sz="2800" dirty="0"/>
          </a:p>
        </p:txBody>
      </p:sp>
      <p:sp>
        <p:nvSpPr>
          <p:cNvPr id="6" name="TextBox 5">
            <a:extLst>
              <a:ext uri="{FF2B5EF4-FFF2-40B4-BE49-F238E27FC236}">
                <a16:creationId xmlns:a16="http://schemas.microsoft.com/office/drawing/2014/main" id="{3106119A-CAD2-3046-BD1A-6E73A8FA69C8}"/>
              </a:ext>
            </a:extLst>
          </p:cNvPr>
          <p:cNvSpPr txBox="1"/>
          <p:nvPr/>
        </p:nvSpPr>
        <p:spPr>
          <a:xfrm>
            <a:off x="2344993" y="2920181"/>
            <a:ext cx="4734232" cy="369332"/>
          </a:xfrm>
          <a:prstGeom prst="rect">
            <a:avLst/>
          </a:prstGeom>
          <a:noFill/>
        </p:spPr>
        <p:txBody>
          <a:bodyPr wrap="square" rtlCol="0">
            <a:spAutoFit/>
          </a:bodyPr>
          <a:lstStyle/>
          <a:p>
            <a:r>
              <a:rPr lang="en-US" dirty="0"/>
              <a:t>…and can add higher-order terms</a:t>
            </a:r>
          </a:p>
        </p:txBody>
      </p:sp>
      <p:sp>
        <p:nvSpPr>
          <p:cNvPr id="7" name="TextBox 6">
            <a:extLst>
              <a:ext uri="{FF2B5EF4-FFF2-40B4-BE49-F238E27FC236}">
                <a16:creationId xmlns:a16="http://schemas.microsoft.com/office/drawing/2014/main" id="{95574678-8CE7-324E-8288-45462964882A}"/>
              </a:ext>
            </a:extLst>
          </p:cNvPr>
          <p:cNvSpPr txBox="1"/>
          <p:nvPr/>
        </p:nvSpPr>
        <p:spPr>
          <a:xfrm>
            <a:off x="1209368" y="4395019"/>
            <a:ext cx="974868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Fit the constants by observing multiple </a:t>
            </a:r>
            <a:r>
              <a:rPr lang="en-US" sz="2400" dirty="0" err="1"/>
              <a:t>Landolt</a:t>
            </a:r>
            <a:r>
              <a:rPr lang="en-US" sz="2400" dirty="0"/>
              <a:t> Fields.</a:t>
            </a:r>
          </a:p>
          <a:p>
            <a:pPr marL="285750" indent="-285750">
              <a:buFont typeface="Arial" panose="020B0604020202020204" pitchFamily="34" charset="0"/>
              <a:buChar char="•"/>
            </a:pPr>
            <a:r>
              <a:rPr lang="en-US" sz="2400" dirty="0"/>
              <a:t>Conditions need to not change between observing your field and several </a:t>
            </a:r>
            <a:r>
              <a:rPr lang="en-US" sz="2400" dirty="0" err="1"/>
              <a:t>Landolt</a:t>
            </a:r>
            <a:r>
              <a:rPr lang="en-US" sz="2400" dirty="0"/>
              <a:t> Fields</a:t>
            </a:r>
          </a:p>
          <a:p>
            <a:pPr marL="285750" indent="-285750">
              <a:buFont typeface="Arial" panose="020B0604020202020204" pitchFamily="34" charset="0"/>
              <a:buChar char="•"/>
            </a:pPr>
            <a:r>
              <a:rPr lang="en-US" sz="2400" dirty="0"/>
              <a:t>“Photometric Conditions” means you can’t see any clouds anywhere in the sky.</a:t>
            </a:r>
          </a:p>
        </p:txBody>
      </p:sp>
    </p:spTree>
    <p:extLst>
      <p:ext uri="{BB962C8B-B14F-4D97-AF65-F5344CB8AC3E}">
        <p14:creationId xmlns:p14="http://schemas.microsoft.com/office/powerpoint/2010/main" val="233864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9E-3019-C447-92F2-177DA2460C67}"/>
              </a:ext>
            </a:extLst>
          </p:cNvPr>
          <p:cNvSpPr>
            <a:spLocks noGrp="1"/>
          </p:cNvSpPr>
          <p:nvPr>
            <p:ph type="title"/>
          </p:nvPr>
        </p:nvSpPr>
        <p:spPr>
          <a:xfrm>
            <a:off x="838200" y="365125"/>
            <a:ext cx="10515600" cy="1325563"/>
          </a:xfrm>
        </p:spPr>
        <p:txBody>
          <a:bodyPr/>
          <a:lstStyle/>
          <a:p>
            <a:pPr algn="ctr"/>
            <a:r>
              <a:rPr lang="en-US" dirty="0"/>
              <a:t>Making an HR Diagram</a:t>
            </a:r>
          </a:p>
        </p:txBody>
      </p:sp>
      <p:grpSp>
        <p:nvGrpSpPr>
          <p:cNvPr id="11" name="Group 10">
            <a:extLst>
              <a:ext uri="{FF2B5EF4-FFF2-40B4-BE49-F238E27FC236}">
                <a16:creationId xmlns:a16="http://schemas.microsoft.com/office/drawing/2014/main" id="{72F07EE4-4E1C-2949-AE9F-799AC179B37B}"/>
              </a:ext>
            </a:extLst>
          </p:cNvPr>
          <p:cNvGrpSpPr/>
          <p:nvPr/>
        </p:nvGrpSpPr>
        <p:grpSpPr>
          <a:xfrm>
            <a:off x="6316032" y="2256503"/>
            <a:ext cx="5875968" cy="4409768"/>
            <a:chOff x="6316032" y="2212258"/>
            <a:chExt cx="5875968" cy="4409768"/>
          </a:xfrm>
        </p:grpSpPr>
        <p:pic>
          <p:nvPicPr>
            <p:cNvPr id="7" name="Picture 6">
              <a:extLst>
                <a:ext uri="{FF2B5EF4-FFF2-40B4-BE49-F238E27FC236}">
                  <a16:creationId xmlns:a16="http://schemas.microsoft.com/office/drawing/2014/main" id="{A53ACEA8-154D-3347-9E2C-73D8AE2AC22C}"/>
                </a:ext>
              </a:extLst>
            </p:cNvPr>
            <p:cNvPicPr>
              <a:picLocks noChangeAspect="1"/>
            </p:cNvPicPr>
            <p:nvPr/>
          </p:nvPicPr>
          <p:blipFill>
            <a:blip r:embed="rId2"/>
            <a:stretch>
              <a:fillRect/>
            </a:stretch>
          </p:blipFill>
          <p:spPr>
            <a:xfrm>
              <a:off x="6316032" y="2226802"/>
              <a:ext cx="5875968" cy="4395224"/>
            </a:xfrm>
            <a:prstGeom prst="rect">
              <a:avLst/>
            </a:prstGeom>
          </p:spPr>
        </p:pic>
        <p:grpSp>
          <p:nvGrpSpPr>
            <p:cNvPr id="10" name="Group 9">
              <a:extLst>
                <a:ext uri="{FF2B5EF4-FFF2-40B4-BE49-F238E27FC236}">
                  <a16:creationId xmlns:a16="http://schemas.microsoft.com/office/drawing/2014/main" id="{E98422D3-4941-E349-A39B-B2223B9F52CF}"/>
                </a:ext>
              </a:extLst>
            </p:cNvPr>
            <p:cNvGrpSpPr/>
            <p:nvPr/>
          </p:nvGrpSpPr>
          <p:grpSpPr>
            <a:xfrm>
              <a:off x="8568813" y="2212258"/>
              <a:ext cx="3286431" cy="3020960"/>
              <a:chOff x="8568813" y="2212258"/>
              <a:chExt cx="3286431" cy="3020960"/>
            </a:xfrm>
          </p:grpSpPr>
          <p:sp>
            <p:nvSpPr>
              <p:cNvPr id="8" name="Rectangle 7">
                <a:extLst>
                  <a:ext uri="{FF2B5EF4-FFF2-40B4-BE49-F238E27FC236}">
                    <a16:creationId xmlns:a16="http://schemas.microsoft.com/office/drawing/2014/main" id="{45186BCD-C26D-1945-9BA0-4EFA85CEB8CD}"/>
                  </a:ext>
                </a:extLst>
              </p:cNvPr>
              <p:cNvSpPr/>
              <p:nvPr/>
            </p:nvSpPr>
            <p:spPr>
              <a:xfrm>
                <a:off x="8568813" y="2212258"/>
                <a:ext cx="2256503"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AF8B526-154D-D042-9FEC-6FBEA9294916}"/>
                  </a:ext>
                </a:extLst>
              </p:cNvPr>
              <p:cNvSpPr/>
              <p:nvPr/>
            </p:nvSpPr>
            <p:spPr>
              <a:xfrm rot="5190447">
                <a:off x="10520515" y="3898489"/>
                <a:ext cx="2256503"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2" name="Picture 11">
            <a:extLst>
              <a:ext uri="{FF2B5EF4-FFF2-40B4-BE49-F238E27FC236}">
                <a16:creationId xmlns:a16="http://schemas.microsoft.com/office/drawing/2014/main" id="{0275932D-D944-2440-9724-9DA39D49BB25}"/>
              </a:ext>
            </a:extLst>
          </p:cNvPr>
          <p:cNvPicPr>
            <a:picLocks noChangeAspect="1"/>
          </p:cNvPicPr>
          <p:nvPr/>
        </p:nvPicPr>
        <p:blipFill>
          <a:blip r:embed="rId3"/>
          <a:stretch>
            <a:fillRect/>
          </a:stretch>
        </p:blipFill>
        <p:spPr>
          <a:xfrm>
            <a:off x="263013" y="2035277"/>
            <a:ext cx="4247535" cy="4247535"/>
          </a:xfrm>
          <a:prstGeom prst="rect">
            <a:avLst/>
          </a:prstGeom>
        </p:spPr>
      </p:pic>
      <p:cxnSp>
        <p:nvCxnSpPr>
          <p:cNvPr id="14" name="Straight Connector 13">
            <a:extLst>
              <a:ext uri="{FF2B5EF4-FFF2-40B4-BE49-F238E27FC236}">
                <a16:creationId xmlns:a16="http://schemas.microsoft.com/office/drawing/2014/main" id="{4DD5681E-944A-DA49-A460-D9D15E504AF7}"/>
              </a:ext>
            </a:extLst>
          </p:cNvPr>
          <p:cNvCxnSpPr/>
          <p:nvPr/>
        </p:nvCxnSpPr>
        <p:spPr>
          <a:xfrm>
            <a:off x="4793226" y="4218039"/>
            <a:ext cx="1533832" cy="0"/>
          </a:xfrm>
          <a:prstGeom prst="line">
            <a:avLst/>
          </a:prstGeom>
          <a:ln w="88900">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04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9E-3019-C447-92F2-177DA2460C67}"/>
              </a:ext>
            </a:extLst>
          </p:cNvPr>
          <p:cNvSpPr>
            <a:spLocks noGrp="1"/>
          </p:cNvSpPr>
          <p:nvPr>
            <p:ph type="title"/>
          </p:nvPr>
        </p:nvSpPr>
        <p:spPr>
          <a:xfrm>
            <a:off x="838200" y="365125"/>
            <a:ext cx="10515600" cy="1325563"/>
          </a:xfrm>
        </p:spPr>
        <p:txBody>
          <a:bodyPr/>
          <a:lstStyle/>
          <a:p>
            <a:pPr algn="ctr"/>
            <a:r>
              <a:rPr lang="en-US" dirty="0"/>
              <a:t>Making an HR Diagram</a:t>
            </a:r>
          </a:p>
        </p:txBody>
      </p:sp>
      <p:sp>
        <p:nvSpPr>
          <p:cNvPr id="3" name="TextBox 2">
            <a:extLst>
              <a:ext uri="{FF2B5EF4-FFF2-40B4-BE49-F238E27FC236}">
                <a16:creationId xmlns:a16="http://schemas.microsoft.com/office/drawing/2014/main" id="{FBB3794D-09E4-B845-9B62-DBD6FF218B8C}"/>
              </a:ext>
            </a:extLst>
          </p:cNvPr>
          <p:cNvSpPr txBox="1"/>
          <p:nvPr/>
        </p:nvSpPr>
        <p:spPr>
          <a:xfrm>
            <a:off x="1179871" y="1666568"/>
            <a:ext cx="9571703"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Follow same planning procedure you did for Pluto, but now do two filters (B and V)</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Plan daytime calibrations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Plan </a:t>
            </a:r>
            <a:r>
              <a:rPr lang="en-US" sz="2800" dirty="0" err="1"/>
              <a:t>Landolt</a:t>
            </a:r>
            <a:r>
              <a:rPr lang="en-US" sz="2800" dirty="0"/>
              <a:t> calibration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Initial data processing is the same, but then you’ll have to do photometry with </a:t>
            </a:r>
            <a:r>
              <a:rPr lang="en-US" sz="2800" dirty="0" err="1"/>
              <a:t>photutils</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Photometry data reduction is tricky, so we have all day tomorrow to do this</a:t>
            </a:r>
          </a:p>
        </p:txBody>
      </p:sp>
    </p:spTree>
    <p:extLst>
      <p:ext uri="{BB962C8B-B14F-4D97-AF65-F5344CB8AC3E}">
        <p14:creationId xmlns:p14="http://schemas.microsoft.com/office/powerpoint/2010/main" val="164746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049A-81FE-0B2A-83EC-801A9963BCA2}"/>
              </a:ext>
            </a:extLst>
          </p:cNvPr>
          <p:cNvSpPr>
            <a:spLocks noGrp="1"/>
          </p:cNvSpPr>
          <p:nvPr>
            <p:ph type="title"/>
          </p:nvPr>
        </p:nvSpPr>
        <p:spPr/>
        <p:txBody>
          <a:bodyPr/>
          <a:lstStyle/>
          <a:p>
            <a:r>
              <a:rPr lang="en-US" dirty="0"/>
              <a:t>The Magnitude System</a:t>
            </a:r>
          </a:p>
        </p:txBody>
      </p:sp>
      <p:pic>
        <p:nvPicPr>
          <p:cNvPr id="5" name="Content Placeholder 4" descr="A black text with numbers&#10;&#10;Description automatically generated with medium confidence">
            <a:extLst>
              <a:ext uri="{FF2B5EF4-FFF2-40B4-BE49-F238E27FC236}">
                <a16:creationId xmlns:a16="http://schemas.microsoft.com/office/drawing/2014/main" id="{D8C6BC88-E94A-FA0D-047D-B16250EB6227}"/>
              </a:ext>
            </a:extLst>
          </p:cNvPr>
          <p:cNvPicPr>
            <a:picLocks noGrp="1" noChangeAspect="1"/>
          </p:cNvPicPr>
          <p:nvPr>
            <p:ph idx="1"/>
          </p:nvPr>
        </p:nvPicPr>
        <p:blipFill>
          <a:blip r:embed="rId2"/>
          <a:stretch>
            <a:fillRect/>
          </a:stretch>
        </p:blipFill>
        <p:spPr>
          <a:xfrm>
            <a:off x="2326585" y="1993865"/>
            <a:ext cx="6573710" cy="1325563"/>
          </a:xfrm>
        </p:spPr>
      </p:pic>
      <p:sp>
        <p:nvSpPr>
          <p:cNvPr id="6" name="TextBox 5">
            <a:extLst>
              <a:ext uri="{FF2B5EF4-FFF2-40B4-BE49-F238E27FC236}">
                <a16:creationId xmlns:a16="http://schemas.microsoft.com/office/drawing/2014/main" id="{391579E2-4B32-A1A5-F580-70FB310344DC}"/>
              </a:ext>
            </a:extLst>
          </p:cNvPr>
          <p:cNvSpPr txBox="1"/>
          <p:nvPr/>
        </p:nvSpPr>
        <p:spPr>
          <a:xfrm>
            <a:off x="838200" y="3388914"/>
            <a:ext cx="1006833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Telescopes (especially ground-based telescopes) are better at measuring relative fluxes than absolute fluxes because there are always unknown transmission effects (for example, from the sky)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better the worse, the equation is in log space in factors of 2.5.  So we’re translating, “Star A is 10 times brighter than the reference star” to “Star A is 2.5 magnitudes brighter [lower number] than the reference star.”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Flux can be any units.  Watts/m^2.  Ergs/cm^2/s/nm, Janskies (for radio and infrared astronomy), or detector counts.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use the same equation to convert a magnitude to a flux by making Vega (mag: 0) which has known fluxes.  </a:t>
            </a:r>
          </a:p>
        </p:txBody>
      </p:sp>
    </p:spTree>
    <p:extLst>
      <p:ext uri="{BB962C8B-B14F-4D97-AF65-F5344CB8AC3E}">
        <p14:creationId xmlns:p14="http://schemas.microsoft.com/office/powerpoint/2010/main" val="3227091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Measure Brightness with Aperture Photometry</a:t>
            </a:r>
          </a:p>
        </p:txBody>
      </p:sp>
      <p:pic>
        <p:nvPicPr>
          <p:cNvPr id="4" name="Picture 3"/>
          <p:cNvPicPr>
            <a:picLocks noChangeAspect="1"/>
          </p:cNvPicPr>
          <p:nvPr/>
        </p:nvPicPr>
        <p:blipFill>
          <a:blip r:embed="rId2"/>
          <a:stretch>
            <a:fillRect/>
          </a:stretch>
        </p:blipFill>
        <p:spPr>
          <a:xfrm>
            <a:off x="0" y="2070615"/>
            <a:ext cx="6350000" cy="4051300"/>
          </a:xfrm>
          <a:prstGeom prst="rect">
            <a:avLst/>
          </a:prstGeom>
        </p:spPr>
      </p:pic>
      <p:sp>
        <p:nvSpPr>
          <p:cNvPr id="5" name="TextBox 4"/>
          <p:cNvSpPr txBox="1"/>
          <p:nvPr/>
        </p:nvSpPr>
        <p:spPr>
          <a:xfrm>
            <a:off x="6783858" y="2093089"/>
            <a:ext cx="4744995" cy="1754326"/>
          </a:xfrm>
          <a:prstGeom prst="rect">
            <a:avLst/>
          </a:prstGeom>
          <a:noFill/>
        </p:spPr>
        <p:txBody>
          <a:bodyPr wrap="square" rtlCol="0">
            <a:spAutoFit/>
          </a:bodyPr>
          <a:lstStyle/>
          <a:p>
            <a:pPr marL="285750" indent="-285750">
              <a:buFont typeface="Arial" charset="0"/>
              <a:buChar char="•"/>
            </a:pPr>
            <a:r>
              <a:rPr lang="en-US" dirty="0"/>
              <a:t>Measure counts in a circular aperture</a:t>
            </a:r>
          </a:p>
          <a:p>
            <a:pPr marL="285750" indent="-285750">
              <a:buFont typeface="Arial" charset="0"/>
              <a:buChar char="•"/>
            </a:pPr>
            <a:r>
              <a:rPr lang="en-US" dirty="0"/>
              <a:t>Subtract sky background based on average counts in a circular annulus (doughnut)</a:t>
            </a:r>
          </a:p>
          <a:p>
            <a:pPr marL="285750" indent="-285750">
              <a:buFont typeface="Arial" charset="0"/>
              <a:buChar char="•"/>
            </a:pPr>
            <a:r>
              <a:rPr lang="en-US" dirty="0"/>
              <a:t>Put a buffer between the aperture and the background annulus because there’s still some star flux in the buffer region.</a:t>
            </a:r>
          </a:p>
        </p:txBody>
      </p:sp>
      <p:sp>
        <p:nvSpPr>
          <p:cNvPr id="7" name="TextBox 6"/>
          <p:cNvSpPr txBox="1"/>
          <p:nvPr/>
        </p:nvSpPr>
        <p:spPr>
          <a:xfrm>
            <a:off x="6783858" y="4323958"/>
            <a:ext cx="4744995" cy="2585323"/>
          </a:xfrm>
          <a:prstGeom prst="rect">
            <a:avLst/>
          </a:prstGeom>
          <a:noFill/>
        </p:spPr>
        <p:txBody>
          <a:bodyPr wrap="square" rtlCol="0">
            <a:spAutoFit/>
          </a:bodyPr>
          <a:lstStyle/>
          <a:p>
            <a:pPr marL="285750" indent="-285750">
              <a:buFont typeface="Arial" charset="0"/>
              <a:buChar char="•"/>
            </a:pPr>
            <a:r>
              <a:rPr lang="en-US" dirty="0"/>
              <a:t>If a cloud passes overhead, or the atmosphere changes in transparency, all stars in your field will dim by approximately the same amount.</a:t>
            </a:r>
          </a:p>
          <a:p>
            <a:pPr marL="285750" indent="-285750">
              <a:buFont typeface="Arial" charset="0"/>
              <a:buChar char="•"/>
            </a:pPr>
            <a:r>
              <a:rPr lang="en-US" dirty="0"/>
              <a:t>Always measure counts in a relative sense (did my science target get fainter compared to other stars in the field).</a:t>
            </a:r>
          </a:p>
          <a:p>
            <a:pPr marL="285750" indent="-285750">
              <a:buFont typeface="Arial" charset="0"/>
              <a:buChar char="•"/>
            </a:pPr>
            <a:r>
              <a:rPr lang="en-US" dirty="0"/>
              <a:t>Try different aperture/annulus sizes to determine if your answer is robust.</a:t>
            </a:r>
          </a:p>
        </p:txBody>
      </p:sp>
      <p:sp>
        <p:nvSpPr>
          <p:cNvPr id="8" name="TextBox 7"/>
          <p:cNvSpPr txBox="1"/>
          <p:nvPr/>
        </p:nvSpPr>
        <p:spPr>
          <a:xfrm>
            <a:off x="8130746" y="1810256"/>
            <a:ext cx="1853513" cy="369332"/>
          </a:xfrm>
          <a:prstGeom prst="rect">
            <a:avLst/>
          </a:prstGeom>
          <a:noFill/>
        </p:spPr>
        <p:txBody>
          <a:bodyPr wrap="square" rtlCol="0">
            <a:spAutoFit/>
          </a:bodyPr>
          <a:lstStyle/>
          <a:p>
            <a:pPr algn="ctr"/>
            <a:r>
              <a:rPr lang="en-US" b="1" dirty="0"/>
              <a:t>BASIC IDEA</a:t>
            </a:r>
          </a:p>
        </p:txBody>
      </p:sp>
      <p:sp>
        <p:nvSpPr>
          <p:cNvPr id="9" name="TextBox 8"/>
          <p:cNvSpPr txBox="1"/>
          <p:nvPr/>
        </p:nvSpPr>
        <p:spPr>
          <a:xfrm>
            <a:off x="8229598" y="4065373"/>
            <a:ext cx="1853513" cy="369332"/>
          </a:xfrm>
          <a:prstGeom prst="rect">
            <a:avLst/>
          </a:prstGeom>
          <a:noFill/>
        </p:spPr>
        <p:txBody>
          <a:bodyPr wrap="square" rtlCol="0">
            <a:spAutoFit/>
          </a:bodyPr>
          <a:lstStyle/>
          <a:p>
            <a:pPr algn="ctr"/>
            <a:r>
              <a:rPr lang="en-US" b="1" dirty="0"/>
              <a:t>CALIBRATION</a:t>
            </a:r>
          </a:p>
        </p:txBody>
      </p:sp>
    </p:spTree>
    <p:extLst>
      <p:ext uri="{BB962C8B-B14F-4D97-AF65-F5344CB8AC3E}">
        <p14:creationId xmlns:p14="http://schemas.microsoft.com/office/powerpoint/2010/main" val="81877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FF86-B81E-D94B-BD2F-41BC5A596DB0}"/>
              </a:ext>
            </a:extLst>
          </p:cNvPr>
          <p:cNvSpPr>
            <a:spLocks noGrp="1"/>
          </p:cNvSpPr>
          <p:nvPr>
            <p:ph type="title"/>
          </p:nvPr>
        </p:nvSpPr>
        <p:spPr/>
        <p:txBody>
          <a:bodyPr/>
          <a:lstStyle/>
          <a:p>
            <a:pPr algn="ctr"/>
            <a:r>
              <a:rPr lang="en-US" dirty="0"/>
              <a:t>PSF Fitting Photometry</a:t>
            </a:r>
          </a:p>
        </p:txBody>
      </p:sp>
      <p:pic>
        <p:nvPicPr>
          <p:cNvPr id="5" name="Picture 4">
            <a:extLst>
              <a:ext uri="{FF2B5EF4-FFF2-40B4-BE49-F238E27FC236}">
                <a16:creationId xmlns:a16="http://schemas.microsoft.com/office/drawing/2014/main" id="{CF2875F1-BB62-0A4C-ACFA-A42462C2142E}"/>
              </a:ext>
            </a:extLst>
          </p:cNvPr>
          <p:cNvPicPr>
            <a:picLocks noChangeAspect="1"/>
          </p:cNvPicPr>
          <p:nvPr/>
        </p:nvPicPr>
        <p:blipFill>
          <a:blip r:embed="rId2"/>
          <a:stretch>
            <a:fillRect/>
          </a:stretch>
        </p:blipFill>
        <p:spPr>
          <a:xfrm>
            <a:off x="382802" y="1669774"/>
            <a:ext cx="2885239" cy="4605130"/>
          </a:xfrm>
          <a:prstGeom prst="rect">
            <a:avLst/>
          </a:prstGeom>
        </p:spPr>
      </p:pic>
      <p:sp>
        <p:nvSpPr>
          <p:cNvPr id="6" name="TextBox 5">
            <a:extLst>
              <a:ext uri="{FF2B5EF4-FFF2-40B4-BE49-F238E27FC236}">
                <a16:creationId xmlns:a16="http://schemas.microsoft.com/office/drawing/2014/main" id="{21BD9467-188D-DE41-90CA-863C934B4F00}"/>
              </a:ext>
            </a:extLst>
          </p:cNvPr>
          <p:cNvSpPr txBox="1"/>
          <p:nvPr/>
        </p:nvSpPr>
        <p:spPr>
          <a:xfrm>
            <a:off x="5551406" y="2318376"/>
            <a:ext cx="4744995" cy="3416320"/>
          </a:xfrm>
          <a:prstGeom prst="rect">
            <a:avLst/>
          </a:prstGeom>
          <a:noFill/>
        </p:spPr>
        <p:txBody>
          <a:bodyPr wrap="square" rtlCol="0">
            <a:spAutoFit/>
          </a:bodyPr>
          <a:lstStyle/>
          <a:p>
            <a:pPr marL="285750" indent="-285750">
              <a:buFont typeface="Arial" charset="0"/>
              <a:buChar char="•"/>
            </a:pPr>
            <a:r>
              <a:rPr lang="en-US" dirty="0"/>
              <a:t>More photons near the center of the star image, so you get better photometric precision (or higher signal-to-noise) by up-weighting the central pixels.</a:t>
            </a:r>
          </a:p>
          <a:p>
            <a:pPr marL="285750" indent="-285750">
              <a:buFont typeface="Arial" charset="0"/>
              <a:buChar char="•"/>
            </a:pPr>
            <a:endParaRPr lang="en-US" dirty="0"/>
          </a:p>
          <a:p>
            <a:pPr marL="285750" indent="-285750">
              <a:buFont typeface="Arial" charset="0"/>
              <a:buChar char="•"/>
            </a:pPr>
            <a:r>
              <a:rPr lang="en-US" dirty="0"/>
              <a:t>Really the only thing you can do for crowded field photometry.</a:t>
            </a:r>
          </a:p>
          <a:p>
            <a:endParaRPr lang="en-US" dirty="0"/>
          </a:p>
          <a:p>
            <a:pPr marL="285750" indent="-285750">
              <a:buFont typeface="Arial" charset="0"/>
              <a:buChar char="•"/>
            </a:pPr>
            <a:r>
              <a:rPr lang="en-US" dirty="0"/>
              <a:t>A little harder to program, and you better know the shape of your point-spread function (PSF) well, otherwise aperture photometry is safer.</a:t>
            </a:r>
          </a:p>
        </p:txBody>
      </p:sp>
    </p:spTree>
    <p:extLst>
      <p:ext uri="{BB962C8B-B14F-4D97-AF65-F5344CB8AC3E}">
        <p14:creationId xmlns:p14="http://schemas.microsoft.com/office/powerpoint/2010/main" val="415273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957E-0188-A140-8246-AD315D71936F}"/>
              </a:ext>
            </a:extLst>
          </p:cNvPr>
          <p:cNvSpPr>
            <a:spLocks noGrp="1"/>
          </p:cNvSpPr>
          <p:nvPr>
            <p:ph type="title"/>
          </p:nvPr>
        </p:nvSpPr>
        <p:spPr/>
        <p:txBody>
          <a:bodyPr/>
          <a:lstStyle/>
          <a:p>
            <a:pPr algn="ctr"/>
            <a:r>
              <a:rPr lang="en-US" dirty="0"/>
              <a:t>Crowded-Field Photometry</a:t>
            </a:r>
          </a:p>
        </p:txBody>
      </p:sp>
      <p:pic>
        <p:nvPicPr>
          <p:cNvPr id="4" name="Picture 3">
            <a:extLst>
              <a:ext uri="{FF2B5EF4-FFF2-40B4-BE49-F238E27FC236}">
                <a16:creationId xmlns:a16="http://schemas.microsoft.com/office/drawing/2014/main" id="{D13A7E7D-3B58-CF48-9A3F-CA53F9D881C8}"/>
              </a:ext>
            </a:extLst>
          </p:cNvPr>
          <p:cNvPicPr>
            <a:picLocks noChangeAspect="1"/>
          </p:cNvPicPr>
          <p:nvPr/>
        </p:nvPicPr>
        <p:blipFill>
          <a:blip r:embed="rId2"/>
          <a:stretch>
            <a:fillRect/>
          </a:stretch>
        </p:blipFill>
        <p:spPr>
          <a:xfrm>
            <a:off x="140804" y="1396448"/>
            <a:ext cx="5345596" cy="5345596"/>
          </a:xfrm>
          <a:prstGeom prst="rect">
            <a:avLst/>
          </a:prstGeom>
        </p:spPr>
      </p:pic>
      <p:sp>
        <p:nvSpPr>
          <p:cNvPr id="5" name="TextBox 4">
            <a:extLst>
              <a:ext uri="{FF2B5EF4-FFF2-40B4-BE49-F238E27FC236}">
                <a16:creationId xmlns:a16="http://schemas.microsoft.com/office/drawing/2014/main" id="{901F7DE6-0BE8-B54E-83E1-A8220875C484}"/>
              </a:ext>
            </a:extLst>
          </p:cNvPr>
          <p:cNvSpPr txBox="1"/>
          <p:nvPr/>
        </p:nvSpPr>
        <p:spPr>
          <a:xfrm>
            <a:off x="6016487" y="2014330"/>
            <a:ext cx="49165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Aperture photometry definitely won’t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fancy algorithms for doing this.  A simple one would be to average together some bright stars to make a PSF and then PSF-fit every star in the field, starting with the brightest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use pre-packaged code to do this tonight.</a:t>
            </a:r>
          </a:p>
        </p:txBody>
      </p:sp>
    </p:spTree>
    <p:extLst>
      <p:ext uri="{BB962C8B-B14F-4D97-AF65-F5344CB8AC3E}">
        <p14:creationId xmlns:p14="http://schemas.microsoft.com/office/powerpoint/2010/main" val="3239341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455F-1976-C04A-B986-641E3BB52CB7}"/>
              </a:ext>
            </a:extLst>
          </p:cNvPr>
          <p:cNvSpPr>
            <a:spLocks noGrp="1"/>
          </p:cNvSpPr>
          <p:nvPr>
            <p:ph type="title"/>
          </p:nvPr>
        </p:nvSpPr>
        <p:spPr/>
        <p:txBody>
          <a:bodyPr/>
          <a:lstStyle/>
          <a:p>
            <a:pPr algn="ctr"/>
            <a:r>
              <a:rPr lang="en-US" dirty="0"/>
              <a:t>Filters</a:t>
            </a:r>
          </a:p>
        </p:txBody>
      </p:sp>
      <p:pic>
        <p:nvPicPr>
          <p:cNvPr id="5" name="Picture 4">
            <a:extLst>
              <a:ext uri="{FF2B5EF4-FFF2-40B4-BE49-F238E27FC236}">
                <a16:creationId xmlns:a16="http://schemas.microsoft.com/office/drawing/2014/main" id="{B2F3EF79-F93F-A942-9AE5-0A7495172B4C}"/>
              </a:ext>
            </a:extLst>
          </p:cNvPr>
          <p:cNvPicPr>
            <a:picLocks noChangeAspect="1"/>
          </p:cNvPicPr>
          <p:nvPr/>
        </p:nvPicPr>
        <p:blipFill>
          <a:blip r:embed="rId2"/>
          <a:stretch>
            <a:fillRect/>
          </a:stretch>
        </p:blipFill>
        <p:spPr>
          <a:xfrm>
            <a:off x="0" y="4102100"/>
            <a:ext cx="5397500" cy="2755900"/>
          </a:xfrm>
          <a:prstGeom prst="rect">
            <a:avLst/>
          </a:prstGeom>
        </p:spPr>
      </p:pic>
      <p:cxnSp>
        <p:nvCxnSpPr>
          <p:cNvPr id="7" name="Straight Connector 6">
            <a:extLst>
              <a:ext uri="{FF2B5EF4-FFF2-40B4-BE49-F238E27FC236}">
                <a16:creationId xmlns:a16="http://schemas.microsoft.com/office/drawing/2014/main" id="{BE6F5BED-63EE-444C-BE27-71206630F0FE}"/>
              </a:ext>
            </a:extLst>
          </p:cNvPr>
          <p:cNvCxnSpPr>
            <a:cxnSpLocks/>
          </p:cNvCxnSpPr>
          <p:nvPr/>
        </p:nvCxnSpPr>
        <p:spPr>
          <a:xfrm flipV="1">
            <a:off x="1537253" y="3637722"/>
            <a:ext cx="649356" cy="695739"/>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4AD961-FAEA-3547-8111-8F45C5215AB5}"/>
              </a:ext>
            </a:extLst>
          </p:cNvPr>
          <p:cNvCxnSpPr>
            <a:cxnSpLocks/>
          </p:cNvCxnSpPr>
          <p:nvPr/>
        </p:nvCxnSpPr>
        <p:spPr>
          <a:xfrm flipH="1" flipV="1">
            <a:off x="3379304" y="3597965"/>
            <a:ext cx="834888" cy="728871"/>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48B7BD4-3F7E-0442-B9AF-948FBE81EE29}"/>
              </a:ext>
            </a:extLst>
          </p:cNvPr>
          <p:cNvGrpSpPr/>
          <p:nvPr/>
        </p:nvGrpSpPr>
        <p:grpSpPr>
          <a:xfrm>
            <a:off x="1796222" y="1542952"/>
            <a:ext cx="5492474" cy="2624856"/>
            <a:chOff x="1796222" y="1542952"/>
            <a:chExt cx="5492474" cy="2624856"/>
          </a:xfrm>
        </p:grpSpPr>
        <p:pic>
          <p:nvPicPr>
            <p:cNvPr id="4" name="Picture 3">
              <a:extLst>
                <a:ext uri="{FF2B5EF4-FFF2-40B4-BE49-F238E27FC236}">
                  <a16:creationId xmlns:a16="http://schemas.microsoft.com/office/drawing/2014/main" id="{EC9AF0C4-CF37-DB46-B48C-D4791845CD29}"/>
                </a:ext>
              </a:extLst>
            </p:cNvPr>
            <p:cNvPicPr>
              <a:picLocks noChangeAspect="1"/>
            </p:cNvPicPr>
            <p:nvPr/>
          </p:nvPicPr>
          <p:blipFill>
            <a:blip r:embed="rId3"/>
            <a:stretch>
              <a:fillRect/>
            </a:stretch>
          </p:blipFill>
          <p:spPr>
            <a:xfrm>
              <a:off x="1796222" y="1542952"/>
              <a:ext cx="5492474" cy="2624856"/>
            </a:xfrm>
            <a:prstGeom prst="rect">
              <a:avLst/>
            </a:prstGeom>
          </p:spPr>
        </p:pic>
        <p:sp>
          <p:nvSpPr>
            <p:cNvPr id="12" name="Rectangle 11">
              <a:extLst>
                <a:ext uri="{FF2B5EF4-FFF2-40B4-BE49-F238E27FC236}">
                  <a16:creationId xmlns:a16="http://schemas.microsoft.com/office/drawing/2014/main" id="{BC0810D8-CCB1-3D47-8B84-018A230E433A}"/>
                </a:ext>
              </a:extLst>
            </p:cNvPr>
            <p:cNvSpPr/>
            <p:nvPr/>
          </p:nvSpPr>
          <p:spPr>
            <a:xfrm>
              <a:off x="3398520" y="1752600"/>
              <a:ext cx="84582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91B8E7F-8561-2C4F-BC91-6B1D7D0D7159}"/>
                </a:ext>
              </a:extLst>
            </p:cNvPr>
            <p:cNvSpPr txBox="1"/>
            <p:nvPr/>
          </p:nvSpPr>
          <p:spPr>
            <a:xfrm>
              <a:off x="3604260" y="1775460"/>
              <a:ext cx="754380" cy="246221"/>
            </a:xfrm>
            <a:prstGeom prst="rect">
              <a:avLst/>
            </a:prstGeom>
            <a:noFill/>
          </p:spPr>
          <p:txBody>
            <a:bodyPr wrap="square" rtlCol="0">
              <a:spAutoFit/>
            </a:bodyPr>
            <a:lstStyle/>
            <a:p>
              <a:r>
                <a:rPr lang="en-US" sz="1000" i="1" dirty="0"/>
                <a:t>Near</a:t>
              </a:r>
            </a:p>
          </p:txBody>
        </p:sp>
      </p:grpSp>
      <p:sp>
        <p:nvSpPr>
          <p:cNvPr id="14" name="TextBox 13">
            <a:extLst>
              <a:ext uri="{FF2B5EF4-FFF2-40B4-BE49-F238E27FC236}">
                <a16:creationId xmlns:a16="http://schemas.microsoft.com/office/drawing/2014/main" id="{0180FB18-DD4E-0B45-B10E-A90161579BD3}"/>
              </a:ext>
            </a:extLst>
          </p:cNvPr>
          <p:cNvSpPr txBox="1"/>
          <p:nvPr/>
        </p:nvSpPr>
        <p:spPr>
          <a:xfrm>
            <a:off x="6331527" y="4461164"/>
            <a:ext cx="3990109" cy="1477328"/>
          </a:xfrm>
          <a:prstGeom prst="rect">
            <a:avLst/>
          </a:prstGeom>
          <a:noFill/>
        </p:spPr>
        <p:txBody>
          <a:bodyPr wrap="square" rtlCol="0">
            <a:spAutoFit/>
          </a:bodyPr>
          <a:lstStyle/>
          <a:p>
            <a:r>
              <a:rPr lang="en-US" dirty="0"/>
              <a:t>Beware, you almost never know your filter perfectly.  Lots of astronomers use “R” filters that are slightly different, and your optics, detector, and site also contribute to differences.</a:t>
            </a:r>
          </a:p>
        </p:txBody>
      </p:sp>
    </p:spTree>
    <p:extLst>
      <p:ext uri="{BB962C8B-B14F-4D97-AF65-F5344CB8AC3E}">
        <p14:creationId xmlns:p14="http://schemas.microsoft.com/office/powerpoint/2010/main" val="206346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A3F7-8437-CD4A-A72C-65B284606636}"/>
              </a:ext>
            </a:extLst>
          </p:cNvPr>
          <p:cNvSpPr>
            <a:spLocks noGrp="1"/>
          </p:cNvSpPr>
          <p:nvPr>
            <p:ph type="title"/>
          </p:nvPr>
        </p:nvSpPr>
        <p:spPr/>
        <p:txBody>
          <a:bodyPr/>
          <a:lstStyle/>
          <a:p>
            <a:pPr algn="ctr"/>
            <a:r>
              <a:rPr lang="en-US" dirty="0"/>
              <a:t>Absolute Calibration—Converting Raw Counts into Energy Flux</a:t>
            </a:r>
          </a:p>
        </p:txBody>
      </p:sp>
      <p:sp>
        <p:nvSpPr>
          <p:cNvPr id="3" name="Content Placeholder 2">
            <a:extLst>
              <a:ext uri="{FF2B5EF4-FFF2-40B4-BE49-F238E27FC236}">
                <a16:creationId xmlns:a16="http://schemas.microsoft.com/office/drawing/2014/main" id="{4A2FC88C-CE95-6543-BB83-75E6EB19A158}"/>
              </a:ext>
            </a:extLst>
          </p:cNvPr>
          <p:cNvSpPr>
            <a:spLocks noGrp="1"/>
          </p:cNvSpPr>
          <p:nvPr>
            <p:ph idx="1"/>
          </p:nvPr>
        </p:nvSpPr>
        <p:spPr>
          <a:xfrm>
            <a:off x="5838092" y="1825625"/>
            <a:ext cx="5515707" cy="4351338"/>
          </a:xfrm>
        </p:spPr>
        <p:txBody>
          <a:bodyPr>
            <a:normAutofit fontScale="62500" lnSpcReduction="20000"/>
          </a:bodyPr>
          <a:lstStyle/>
          <a:p>
            <a:r>
              <a:rPr lang="en-US" dirty="0"/>
              <a:t>Observe your field, then observe a </a:t>
            </a:r>
            <a:r>
              <a:rPr lang="en-US" dirty="0" err="1"/>
              <a:t>Landolt</a:t>
            </a:r>
            <a:r>
              <a:rPr lang="en-US" dirty="0"/>
              <a:t> Field.  Compare the number of counts in your star with the number of counts in a </a:t>
            </a:r>
            <a:r>
              <a:rPr lang="en-US" dirty="0" err="1"/>
              <a:t>Landolt</a:t>
            </a:r>
            <a:r>
              <a:rPr lang="en-US" dirty="0"/>
              <a:t> star.</a:t>
            </a:r>
          </a:p>
          <a:p>
            <a:endParaRPr lang="en-US" dirty="0"/>
          </a:p>
          <a:p>
            <a:r>
              <a:rPr lang="en-US" dirty="0" err="1"/>
              <a:t>Landolt</a:t>
            </a:r>
            <a:r>
              <a:rPr lang="en-US" dirty="0"/>
              <a:t> Fields are equatorial (visible from all telescopes), span all RAs, and have isolated non-variable stars with magnitudes measured by Arlo </a:t>
            </a:r>
            <a:r>
              <a:rPr lang="en-US" dirty="0" err="1"/>
              <a:t>Landolt</a:t>
            </a:r>
            <a:r>
              <a:rPr lang="en-US" dirty="0"/>
              <a:t>.</a:t>
            </a:r>
          </a:p>
          <a:p>
            <a:endParaRPr lang="en-US" dirty="0"/>
          </a:p>
          <a:p>
            <a:r>
              <a:rPr lang="en-US" dirty="0"/>
              <a:t>0-magnitude is usually defined to be Vega, but be careful about this.</a:t>
            </a:r>
          </a:p>
          <a:p>
            <a:endParaRPr lang="en-US" dirty="0"/>
          </a:p>
          <a:p>
            <a:r>
              <a:rPr lang="en-US" dirty="0"/>
              <a:t>Still need to convert 0-magnitude into flux.  White dwarfs are good for this because we understand them pretty well.  There have been direct measurements of calibration sources too.  If you look into this too carefully, you will start to get very worried about astronomical photometry.</a:t>
            </a:r>
          </a:p>
          <a:p>
            <a:pPr marL="0" indent="0">
              <a:buNone/>
            </a:pPr>
            <a:endParaRPr lang="en-US" dirty="0"/>
          </a:p>
        </p:txBody>
      </p:sp>
      <p:pic>
        <p:nvPicPr>
          <p:cNvPr id="5" name="Picture 4">
            <a:extLst>
              <a:ext uri="{FF2B5EF4-FFF2-40B4-BE49-F238E27FC236}">
                <a16:creationId xmlns:a16="http://schemas.microsoft.com/office/drawing/2014/main" id="{120D42EA-96F7-4B4F-B526-836DEA8B0D5F}"/>
              </a:ext>
            </a:extLst>
          </p:cNvPr>
          <p:cNvPicPr>
            <a:picLocks noChangeAspect="1"/>
          </p:cNvPicPr>
          <p:nvPr/>
        </p:nvPicPr>
        <p:blipFill>
          <a:blip r:embed="rId2"/>
          <a:stretch>
            <a:fillRect/>
          </a:stretch>
        </p:blipFill>
        <p:spPr>
          <a:xfrm>
            <a:off x="486508" y="1899138"/>
            <a:ext cx="5039137" cy="4285621"/>
          </a:xfrm>
          <a:prstGeom prst="rect">
            <a:avLst/>
          </a:prstGeom>
        </p:spPr>
      </p:pic>
      <p:sp>
        <p:nvSpPr>
          <p:cNvPr id="6" name="TextBox 5">
            <a:extLst>
              <a:ext uri="{FF2B5EF4-FFF2-40B4-BE49-F238E27FC236}">
                <a16:creationId xmlns:a16="http://schemas.microsoft.com/office/drawing/2014/main" id="{391D9633-DF1E-4B47-B67A-5FF122C000E2}"/>
              </a:ext>
            </a:extLst>
          </p:cNvPr>
          <p:cNvSpPr txBox="1"/>
          <p:nvPr/>
        </p:nvSpPr>
        <p:spPr>
          <a:xfrm>
            <a:off x="542611" y="6280220"/>
            <a:ext cx="3094892" cy="369332"/>
          </a:xfrm>
          <a:prstGeom prst="rect">
            <a:avLst/>
          </a:prstGeom>
          <a:noFill/>
        </p:spPr>
        <p:txBody>
          <a:bodyPr wrap="square" rtlCol="0">
            <a:spAutoFit/>
          </a:bodyPr>
          <a:lstStyle/>
          <a:p>
            <a:r>
              <a:rPr lang="en-US" dirty="0"/>
              <a:t>Arlo </a:t>
            </a:r>
            <a:r>
              <a:rPr lang="en-US" dirty="0" err="1"/>
              <a:t>Landolt</a:t>
            </a:r>
            <a:r>
              <a:rPr lang="en-US" dirty="0"/>
              <a:t>, Astronomy Hero</a:t>
            </a:r>
          </a:p>
        </p:txBody>
      </p:sp>
    </p:spTree>
    <p:extLst>
      <p:ext uri="{BB962C8B-B14F-4D97-AF65-F5344CB8AC3E}">
        <p14:creationId xmlns:p14="http://schemas.microsoft.com/office/powerpoint/2010/main" val="2230151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A3F7-8437-CD4A-A72C-65B284606636}"/>
              </a:ext>
            </a:extLst>
          </p:cNvPr>
          <p:cNvSpPr>
            <a:spLocks noGrp="1"/>
          </p:cNvSpPr>
          <p:nvPr>
            <p:ph type="title"/>
          </p:nvPr>
        </p:nvSpPr>
        <p:spPr/>
        <p:txBody>
          <a:bodyPr/>
          <a:lstStyle/>
          <a:p>
            <a:pPr algn="ctr"/>
            <a:r>
              <a:rPr lang="en-US" dirty="0"/>
              <a:t>Another Way: All-Sky Surveys</a:t>
            </a:r>
          </a:p>
        </p:txBody>
      </p:sp>
      <p:pic>
        <p:nvPicPr>
          <p:cNvPr id="8" name="Picture 7">
            <a:extLst>
              <a:ext uri="{FF2B5EF4-FFF2-40B4-BE49-F238E27FC236}">
                <a16:creationId xmlns:a16="http://schemas.microsoft.com/office/drawing/2014/main" id="{84F0D830-D92F-8F4C-A905-A7F24B409782}"/>
              </a:ext>
            </a:extLst>
          </p:cNvPr>
          <p:cNvPicPr>
            <a:picLocks noChangeAspect="1"/>
          </p:cNvPicPr>
          <p:nvPr/>
        </p:nvPicPr>
        <p:blipFill>
          <a:blip r:embed="rId2"/>
          <a:stretch>
            <a:fillRect/>
          </a:stretch>
        </p:blipFill>
        <p:spPr>
          <a:xfrm>
            <a:off x="403887" y="1785187"/>
            <a:ext cx="3579949" cy="4474936"/>
          </a:xfrm>
          <a:prstGeom prst="rect">
            <a:avLst/>
          </a:prstGeom>
        </p:spPr>
      </p:pic>
      <p:sp>
        <p:nvSpPr>
          <p:cNvPr id="9" name="TextBox 8">
            <a:extLst>
              <a:ext uri="{FF2B5EF4-FFF2-40B4-BE49-F238E27FC236}">
                <a16:creationId xmlns:a16="http://schemas.microsoft.com/office/drawing/2014/main" id="{5BA62430-A4E9-744C-95F5-3E4FB877BE47}"/>
              </a:ext>
            </a:extLst>
          </p:cNvPr>
          <p:cNvSpPr txBox="1"/>
          <p:nvPr/>
        </p:nvSpPr>
        <p:spPr>
          <a:xfrm>
            <a:off x="70339" y="6350558"/>
            <a:ext cx="4471516" cy="369332"/>
          </a:xfrm>
          <a:prstGeom prst="rect">
            <a:avLst/>
          </a:prstGeom>
          <a:noFill/>
        </p:spPr>
        <p:txBody>
          <a:bodyPr wrap="square" rtlCol="0">
            <a:spAutoFit/>
          </a:bodyPr>
          <a:lstStyle/>
          <a:p>
            <a:r>
              <a:rPr lang="en-US" dirty="0"/>
              <a:t>SDSS (with Connie </a:t>
            </a:r>
            <a:r>
              <a:rPr lang="en-US" dirty="0" err="1"/>
              <a:t>Rockosi</a:t>
            </a:r>
            <a:r>
              <a:rPr lang="en-US" dirty="0"/>
              <a:t>, Astronomy Hero)</a:t>
            </a:r>
          </a:p>
        </p:txBody>
      </p:sp>
      <p:pic>
        <p:nvPicPr>
          <p:cNvPr id="10" name="Picture 9">
            <a:extLst>
              <a:ext uri="{FF2B5EF4-FFF2-40B4-BE49-F238E27FC236}">
                <a16:creationId xmlns:a16="http://schemas.microsoft.com/office/drawing/2014/main" id="{45798291-F83E-EA45-938E-6A87DFDA79C8}"/>
              </a:ext>
            </a:extLst>
          </p:cNvPr>
          <p:cNvPicPr>
            <a:picLocks noChangeAspect="1"/>
          </p:cNvPicPr>
          <p:nvPr/>
        </p:nvPicPr>
        <p:blipFill>
          <a:blip r:embed="rId3"/>
          <a:stretch>
            <a:fillRect/>
          </a:stretch>
        </p:blipFill>
        <p:spPr>
          <a:xfrm>
            <a:off x="4195326" y="2456054"/>
            <a:ext cx="3883548" cy="3017218"/>
          </a:xfrm>
          <a:prstGeom prst="rect">
            <a:avLst/>
          </a:prstGeom>
        </p:spPr>
      </p:pic>
      <p:sp>
        <p:nvSpPr>
          <p:cNvPr id="11" name="TextBox 10">
            <a:extLst>
              <a:ext uri="{FF2B5EF4-FFF2-40B4-BE49-F238E27FC236}">
                <a16:creationId xmlns:a16="http://schemas.microsoft.com/office/drawing/2014/main" id="{3A3693E9-C57F-AD49-9334-347C8EC6B35F}"/>
              </a:ext>
            </a:extLst>
          </p:cNvPr>
          <p:cNvSpPr txBox="1"/>
          <p:nvPr/>
        </p:nvSpPr>
        <p:spPr>
          <a:xfrm>
            <a:off x="5647174" y="5586884"/>
            <a:ext cx="1969477" cy="369332"/>
          </a:xfrm>
          <a:prstGeom prst="rect">
            <a:avLst/>
          </a:prstGeom>
          <a:noFill/>
        </p:spPr>
        <p:txBody>
          <a:bodyPr wrap="square" rtlCol="0">
            <a:spAutoFit/>
          </a:bodyPr>
          <a:lstStyle/>
          <a:p>
            <a:r>
              <a:rPr lang="en-US" dirty="0"/>
              <a:t>GAIA</a:t>
            </a:r>
          </a:p>
        </p:txBody>
      </p:sp>
      <p:pic>
        <p:nvPicPr>
          <p:cNvPr id="12" name="Picture 11">
            <a:extLst>
              <a:ext uri="{FF2B5EF4-FFF2-40B4-BE49-F238E27FC236}">
                <a16:creationId xmlns:a16="http://schemas.microsoft.com/office/drawing/2014/main" id="{348168BC-7DE6-2A44-9BBA-B7E40F7125DD}"/>
              </a:ext>
            </a:extLst>
          </p:cNvPr>
          <p:cNvPicPr>
            <a:picLocks noChangeAspect="1"/>
          </p:cNvPicPr>
          <p:nvPr/>
        </p:nvPicPr>
        <p:blipFill>
          <a:blip r:embed="rId4"/>
          <a:stretch>
            <a:fillRect/>
          </a:stretch>
        </p:blipFill>
        <p:spPr>
          <a:xfrm>
            <a:off x="8299914" y="2723102"/>
            <a:ext cx="3722380" cy="2475383"/>
          </a:xfrm>
          <a:prstGeom prst="rect">
            <a:avLst/>
          </a:prstGeom>
        </p:spPr>
      </p:pic>
      <p:sp>
        <p:nvSpPr>
          <p:cNvPr id="13" name="TextBox 12">
            <a:extLst>
              <a:ext uri="{FF2B5EF4-FFF2-40B4-BE49-F238E27FC236}">
                <a16:creationId xmlns:a16="http://schemas.microsoft.com/office/drawing/2014/main" id="{C8986BDF-3AEE-F844-9461-46FA3A4CD1F1}"/>
              </a:ext>
            </a:extLst>
          </p:cNvPr>
          <p:cNvSpPr txBox="1"/>
          <p:nvPr/>
        </p:nvSpPr>
        <p:spPr>
          <a:xfrm>
            <a:off x="9929446" y="5277060"/>
            <a:ext cx="1969477" cy="369332"/>
          </a:xfrm>
          <a:prstGeom prst="rect">
            <a:avLst/>
          </a:prstGeom>
          <a:noFill/>
        </p:spPr>
        <p:txBody>
          <a:bodyPr wrap="square" rtlCol="0">
            <a:spAutoFit/>
          </a:bodyPr>
          <a:lstStyle/>
          <a:p>
            <a:r>
              <a:rPr lang="en-US" dirty="0"/>
              <a:t>LSST</a:t>
            </a:r>
          </a:p>
        </p:txBody>
      </p:sp>
    </p:spTree>
    <p:extLst>
      <p:ext uri="{BB962C8B-B14F-4D97-AF65-F5344CB8AC3E}">
        <p14:creationId xmlns:p14="http://schemas.microsoft.com/office/powerpoint/2010/main" val="90437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CDC4-65B4-C640-85A7-6DA543DDD838}"/>
              </a:ext>
            </a:extLst>
          </p:cNvPr>
          <p:cNvSpPr>
            <a:spLocks noGrp="1"/>
          </p:cNvSpPr>
          <p:nvPr>
            <p:ph type="title"/>
          </p:nvPr>
        </p:nvSpPr>
        <p:spPr/>
        <p:txBody>
          <a:bodyPr/>
          <a:lstStyle/>
          <a:p>
            <a:r>
              <a:rPr lang="en-US" dirty="0"/>
              <a:t>This is almost impossible to do perfectly</a:t>
            </a:r>
          </a:p>
        </p:txBody>
      </p:sp>
      <p:pic>
        <p:nvPicPr>
          <p:cNvPr id="5" name="Picture 4">
            <a:extLst>
              <a:ext uri="{FF2B5EF4-FFF2-40B4-BE49-F238E27FC236}">
                <a16:creationId xmlns:a16="http://schemas.microsoft.com/office/drawing/2014/main" id="{57120280-47EB-A240-AD9C-AC380E3ED593}"/>
              </a:ext>
            </a:extLst>
          </p:cNvPr>
          <p:cNvPicPr>
            <a:picLocks noChangeAspect="1"/>
          </p:cNvPicPr>
          <p:nvPr/>
        </p:nvPicPr>
        <p:blipFill>
          <a:blip r:embed="rId2"/>
          <a:stretch>
            <a:fillRect/>
          </a:stretch>
        </p:blipFill>
        <p:spPr>
          <a:xfrm>
            <a:off x="1979525" y="1801281"/>
            <a:ext cx="7922573" cy="4795462"/>
          </a:xfrm>
          <a:prstGeom prst="rect">
            <a:avLst/>
          </a:prstGeom>
        </p:spPr>
      </p:pic>
    </p:spTree>
    <p:extLst>
      <p:ext uri="{BB962C8B-B14F-4D97-AF65-F5344CB8AC3E}">
        <p14:creationId xmlns:p14="http://schemas.microsoft.com/office/powerpoint/2010/main" val="3932255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TotalTime>
  <Words>703</Words>
  <Application>Microsoft Macintosh PowerPoint</Application>
  <PresentationFormat>Widescreen</PresentationFormat>
  <Paragraphs>65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Photometry</vt:lpstr>
      <vt:lpstr>The Magnitude System</vt:lpstr>
      <vt:lpstr>Measure Brightness with Aperture Photometry</vt:lpstr>
      <vt:lpstr>PSF Fitting Photometry</vt:lpstr>
      <vt:lpstr>Crowded-Field Photometry</vt:lpstr>
      <vt:lpstr>Filters</vt:lpstr>
      <vt:lpstr>Absolute Calibration—Converting Raw Counts into Energy Flux</vt:lpstr>
      <vt:lpstr>Another Way: All-Sky Surveys</vt:lpstr>
      <vt:lpstr>This is almost impossible to do perfectly</vt:lpstr>
      <vt:lpstr>Can be partially compensated by photometric transforms.</vt:lpstr>
      <vt:lpstr>Making an HR Diagram</vt:lpstr>
      <vt:lpstr>Making an HR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Photometry and Transiting Planets</dc:title>
  <dc:creator>Andy Skemer</dc:creator>
  <cp:lastModifiedBy>Andrew Skemer</cp:lastModifiedBy>
  <cp:revision>16</cp:revision>
  <dcterms:created xsi:type="dcterms:W3CDTF">2017-04-25T16:13:28Z</dcterms:created>
  <dcterms:modified xsi:type="dcterms:W3CDTF">2023-08-05T18:10:41Z</dcterms:modified>
</cp:coreProperties>
</file>